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394" r:id="rId3"/>
    <p:sldId id="395" r:id="rId4"/>
    <p:sldId id="433" r:id="rId5"/>
    <p:sldId id="396" r:id="rId6"/>
    <p:sldId id="397" r:id="rId7"/>
    <p:sldId id="398" r:id="rId8"/>
    <p:sldId id="428" r:id="rId9"/>
    <p:sldId id="399" r:id="rId10"/>
    <p:sldId id="400" r:id="rId11"/>
    <p:sldId id="401" r:id="rId12"/>
    <p:sldId id="404" r:id="rId13"/>
    <p:sldId id="425" r:id="rId14"/>
    <p:sldId id="405" r:id="rId15"/>
    <p:sldId id="424" r:id="rId16"/>
    <p:sldId id="429" r:id="rId17"/>
    <p:sldId id="431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6" r:id="rId34"/>
    <p:sldId id="432" r:id="rId35"/>
    <p:sldId id="423" r:id="rId36"/>
    <p:sldId id="393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03-Nov-15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03-Nov-15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582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8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5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4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4265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03-Nov-15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03-Nov-15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itgeorge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b/atanas-dobrev/32/194/950" TargetMode="External"/><Relationship Id="rId2" Type="http://schemas.openxmlformats.org/officeDocument/2006/relationships/hyperlink" Target="https://www.leanplu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peter.and.bilyana.ne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zle.si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blog.xi-group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12" Type="http://schemas.openxmlformats.org/officeDocument/2006/relationships/image" Target="../media/image61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hyperlink" Target="http://www.programirane.org/" TargetMode="External"/><Relationship Id="rId5" Type="http://schemas.openxmlformats.org/officeDocument/2006/relationships/image" Target="../media/image56.png"/><Relationship Id="rId10" Type="http://schemas.openxmlformats.org/officeDocument/2006/relationships/image" Target="../media/image9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www.programiran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ElgQD3" TargetMode="External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chaosgrou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://www.chaosgroup.com/en/2/vray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deblocks.org/" TargetMode="External"/><Relationship Id="rId3" Type="http://schemas.openxmlformats.org/officeDocument/2006/relationships/hyperlink" Target="https://www.visualstudio.com/" TargetMode="External"/><Relationship Id="rId7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lipse.org/downloads/" TargetMode="External"/><Relationship Id="rId5" Type="http://schemas.openxmlformats.org/officeDocument/2006/relationships/hyperlink" Target="http://xamarin.com/studio" TargetMode="External"/><Relationship Id="rId4" Type="http://schemas.openxmlformats.org/officeDocument/2006/relationships/hyperlink" Target="http://www.icsharpcode.net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3.png"/><Relationship Id="rId17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5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72.png"/><Relationship Id="rId19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76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74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73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060726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Algorithms Course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24297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Curriculum, Trainers,</a:t>
            </a:r>
            <a:br>
              <a:rPr lang="en-US" dirty="0" smtClean="0"/>
            </a:br>
            <a:r>
              <a:rPr lang="en-US" dirty="0" smtClean="0"/>
              <a:t>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2" y="443339"/>
            <a:ext cx="1399741" cy="1412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412" y="463217"/>
            <a:ext cx="2285292" cy="139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3942817"/>
            <a:ext cx="4258141" cy="2343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247" y="2286000"/>
            <a:ext cx="1820822" cy="11432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31365" y="4002920"/>
            <a:ext cx="164840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Winner in International programming contests and Olympiads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233" y="1710101"/>
            <a:ext cx="2245054" cy="274151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9261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George Georgiev</a:t>
            </a:r>
          </a:p>
          <a:p>
            <a:pPr lvl="1"/>
            <a:r>
              <a:rPr lang="en-US" dirty="0" smtClean="0"/>
              <a:t>Data structures and algorithms expert</a:t>
            </a:r>
          </a:p>
          <a:p>
            <a:pPr lvl="1"/>
            <a:r>
              <a:rPr lang="en-US" dirty="0"/>
              <a:t>Solid experience as technical trainer</a:t>
            </a:r>
          </a:p>
          <a:p>
            <a:pPr lvl="1"/>
            <a:r>
              <a:rPr lang="en-US" dirty="0" smtClean="0"/>
              <a:t>Solid background as contestant in Informatics </a:t>
            </a:r>
            <a:r>
              <a:rPr lang="en-US" dirty="0"/>
              <a:t>and IT competitions </a:t>
            </a:r>
            <a:r>
              <a:rPr lang="en-US" dirty="0" smtClean="0"/>
              <a:t>+ winner many times</a:t>
            </a:r>
            <a:endParaRPr lang="en-US" dirty="0"/>
          </a:p>
          <a:p>
            <a:pPr lvl="1"/>
            <a:r>
              <a:rPr lang="en-US" dirty="0" smtClean="0"/>
              <a:t>Graduate </a:t>
            </a:r>
            <a:r>
              <a:rPr lang="en-US" dirty="0"/>
              <a:t>from the third season of</a:t>
            </a:r>
            <a:br>
              <a:rPr lang="en-US" dirty="0"/>
            </a:br>
            <a:r>
              <a:rPr lang="en-US" noProof="1" smtClean="0"/>
              <a:t>Telerik</a:t>
            </a:r>
            <a:r>
              <a:rPr lang="en-US" dirty="0" smtClean="0"/>
              <a:t> </a:t>
            </a:r>
            <a:r>
              <a:rPr lang="en-US" dirty="0"/>
              <a:t>Software </a:t>
            </a:r>
            <a:r>
              <a:rPr lang="en-US" dirty="0" smtClean="0"/>
              <a:t>Academy</a:t>
            </a:r>
          </a:p>
          <a:p>
            <a:pPr lvl="1"/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itgeorge.net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81584" y="1698377"/>
            <a:ext cx="2270627" cy="278895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2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Dragomir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Draganov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Competitor in algorithms contests and programming Olympiads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in software development, software engineering and project management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Technical background in .NET, Web development, iOS mobile apps, back-end development and cloud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6" name="Picture 2" descr="Deuce avata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93508" y="1703387"/>
            <a:ext cx="2228850" cy="280037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0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6471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Atanas Dobrev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Experienced programming contestant</a:t>
            </a:r>
            <a:br>
              <a:rPr lang="en-US" dirty="0" smtClean="0"/>
            </a:br>
            <a:r>
              <a:rPr lang="en-US" dirty="0" smtClean="0"/>
              <a:t>(and winner many times)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Strong background in data structures, algorithm design and machine learning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Worked in the Silicon Valley (in the start-up company </a:t>
            </a:r>
            <a:r>
              <a:rPr lang="en-US" noProof="1" smtClean="0">
                <a:hlinkClick r:id="rId2"/>
              </a:rPr>
              <a:t>Leanplum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LinkedIn</a:t>
            </a:r>
            <a:r>
              <a:rPr lang="en-US" dirty="0"/>
              <a:t>: </a:t>
            </a:r>
            <a:r>
              <a:rPr lang="en-US" dirty="0" smtClean="0">
                <a:hlinkClick r:id="rId3"/>
              </a:rPr>
              <a:t>https://linkedin.com/pub/atanas-dobrev/32/194/950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(4)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241" y="1664257"/>
            <a:ext cx="2352227" cy="282267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4586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8494799" cy="542607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Peter Sabev</a:t>
            </a:r>
          </a:p>
          <a:p>
            <a:pPr lvl="1"/>
            <a:r>
              <a:rPr lang="en-US" dirty="0" smtClean="0"/>
              <a:t>Solid background in algorithms and competitive programming</a:t>
            </a:r>
          </a:p>
          <a:p>
            <a:pPr lvl="1"/>
            <a:r>
              <a:rPr lang="en-US" dirty="0" smtClean="0"/>
              <a:t>Winner in several Olympiads and programming contests</a:t>
            </a:r>
          </a:p>
          <a:p>
            <a:pPr lvl="1"/>
            <a:r>
              <a:rPr lang="en-US" dirty="0" smtClean="0"/>
              <a:t>Senior QA engineer and team leader, with strong software engineering experience</a:t>
            </a:r>
          </a:p>
          <a:p>
            <a:pPr lvl="1"/>
            <a:r>
              <a:rPr lang="en-US" dirty="0"/>
              <a:t>Blog: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www.peter.and.bilyana.net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(5)</a:t>
            </a:r>
          </a:p>
        </p:txBody>
      </p:sp>
      <p:pic>
        <p:nvPicPr>
          <p:cNvPr id="6" name="Picture 2" descr="psabev avata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81698" y="1708428"/>
            <a:ext cx="2259312" cy="2734329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7233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Yavor Nikiforov</a:t>
            </a:r>
          </a:p>
          <a:p>
            <a:pPr lvl="1"/>
            <a:r>
              <a:rPr lang="en-US" dirty="0" smtClean="0"/>
              <a:t>Solid teaching experience in programming and algorithms</a:t>
            </a:r>
          </a:p>
          <a:p>
            <a:pPr lvl="1"/>
            <a:r>
              <a:rPr lang="en-US" dirty="0" smtClean="0"/>
              <a:t>Main driver of several programming courses</a:t>
            </a:r>
          </a:p>
          <a:p>
            <a:pPr lvl="2"/>
            <a:r>
              <a:rPr lang="en-US" dirty="0"/>
              <a:t>Sofia High School of </a:t>
            </a:r>
            <a:r>
              <a:rPr lang="en-US" dirty="0" smtClean="0"/>
              <a:t>Mathematics (</a:t>
            </a:r>
            <a:r>
              <a:rPr lang="en-US" dirty="0"/>
              <a:t>SMG</a:t>
            </a:r>
            <a:r>
              <a:rPr lang="en-US" dirty="0" smtClean="0"/>
              <a:t>)</a:t>
            </a:r>
          </a:p>
          <a:p>
            <a:pPr lvl="2"/>
            <a:r>
              <a:rPr lang="en-US" noProof="1" smtClean="0"/>
              <a:t>Telerik</a:t>
            </a:r>
            <a:r>
              <a:rPr lang="en-US" dirty="0" smtClean="0"/>
              <a:t> Kids Academy</a:t>
            </a:r>
          </a:p>
          <a:p>
            <a:pPr lvl="2"/>
            <a:r>
              <a:rPr lang="en-US" dirty="0" smtClean="0"/>
              <a:t>Courses for Children at </a:t>
            </a:r>
            <a:r>
              <a:rPr lang="en-US" dirty="0" err="1" smtClean="0"/>
              <a:t>SoftUni</a:t>
            </a:r>
            <a:endParaRPr lang="en-US" dirty="0" smtClean="0"/>
          </a:p>
          <a:p>
            <a:r>
              <a:rPr lang="en-US" dirty="0" smtClean="0"/>
              <a:t>Teacher of the year in informatics</a:t>
            </a:r>
          </a:p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zle.si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</a:t>
            </a:r>
            <a:r>
              <a:rPr lang="en-US" dirty="0" smtClean="0"/>
              <a:t>(6)</a:t>
            </a:r>
            <a:endParaRPr lang="en-US" dirty="0"/>
          </a:p>
        </p:txBody>
      </p:sp>
      <p:pic>
        <p:nvPicPr>
          <p:cNvPr id="6" name="Picture 2" descr="iashu avatar"/>
          <p:cNvPicPr>
            <a:picLocks noChangeAspect="1" noChangeArrowheads="1"/>
          </p:cNvPicPr>
          <p:nvPr/>
        </p:nvPicPr>
        <p:blipFill rotWithShape="1">
          <a:blip r:embed="rId3" cstate="print">
            <a:lum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31"/>
          <a:stretch/>
        </p:blipFill>
        <p:spPr bwMode="auto">
          <a:xfrm>
            <a:off x="9121825" y="1744822"/>
            <a:ext cx="2179058" cy="282717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6471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Ivo Vachkov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in large-scale enterprise systems, cloud computing and big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Deep experience in networking and system programming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Part-time professor at New Bulgarian University (NBU)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Apache Hadoop expert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blog.xi-group.com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(7)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lum bright="2000" contrast="5000"/>
          </a:blip>
          <a:stretch>
            <a:fillRect/>
          </a:stretch>
        </p:blipFill>
        <p:spPr>
          <a:xfrm>
            <a:off x="9062158" y="1719105"/>
            <a:ext cx="2298391" cy="276782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2365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Algorithms: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92873"/>
          </a:xfrm>
        </p:spPr>
        <p:txBody>
          <a:bodyPr/>
          <a:lstStyle/>
          <a:p>
            <a:r>
              <a:rPr lang="en-US" dirty="0" smtClean="0"/>
              <a:t>Duration, Course Format, Languages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/>
              <a:t>Lessons: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18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18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Exam preparation: 4 hours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sz="3600" dirty="0" smtClean="0"/>
              <a:t>-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Sept – Nov 2015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</a:t>
            </a:r>
            <a:r>
              <a:rPr lang="bg-BG" sz="3600" b="1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 Dec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Duration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29" y="1828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4146229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attendees can use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favorite programming language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C#, Java, C++, Python / other</a:t>
            </a:r>
          </a:p>
          <a:p>
            <a:r>
              <a:rPr lang="en-US" dirty="0"/>
              <a:t>The recommended language for this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/>
            <a:r>
              <a:rPr lang="en-US" dirty="0"/>
              <a:t>Exercises in class assume you will write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Labs and examples will also focus mostly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r>
              <a:rPr lang="en-US" dirty="0" smtClean="0"/>
              <a:t>At the final exam attendees can use: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1888">
            <a:off x="4100836" y="719727"/>
            <a:ext cx="4458863" cy="2727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212" y="4366226"/>
            <a:ext cx="2876344" cy="18059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9012" y="4724400"/>
            <a:ext cx="3596952" cy="174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612" y="2667000"/>
            <a:ext cx="2738589" cy="35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835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smtClean="0"/>
              <a:t>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Contribution in the forum: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</a:t>
            </a:r>
            <a:r>
              <a:rPr lang="en-US" smtClean="0"/>
              <a:t>the “Algorithms“ </a:t>
            </a:r>
            <a:r>
              <a:rPr lang="en-US" dirty="0" smtClean="0"/>
              <a:t>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800613"/>
            <a:ext cx="3813668" cy="2518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447800"/>
            <a:ext cx="3813668" cy="20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3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practical exam checks your skills to design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and implement algorithms efficiently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bg-BG" dirty="0" smtClean="0"/>
              <a:t>4</a:t>
            </a:r>
            <a:r>
              <a:rPr lang="en-US" dirty="0" smtClean="0"/>
              <a:t> </a:t>
            </a:r>
            <a:r>
              <a:rPr lang="en-US" dirty="0"/>
              <a:t>problems for 6 </a:t>
            </a:r>
            <a:r>
              <a:rPr lang="en-US" dirty="0" smtClean="0"/>
              <a:t>hours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Graphs, dynamic programming,</a:t>
            </a:r>
            <a:br>
              <a:rPr lang="en-US" dirty="0" smtClean="0"/>
            </a:br>
            <a:r>
              <a:rPr lang="en-US" dirty="0" smtClean="0"/>
              <a:t>recursion, combinatorics, greedy, …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Automated </a:t>
            </a:r>
            <a:r>
              <a:rPr lang="en-US" dirty="0"/>
              <a:t>judge system with </a:t>
            </a:r>
            <a:r>
              <a:rPr lang="en-US" dirty="0" smtClean="0"/>
              <a:t>real-time</a:t>
            </a:r>
            <a:br>
              <a:rPr lang="en-US" dirty="0" smtClean="0"/>
            </a:br>
            <a:r>
              <a:rPr lang="en-US" dirty="0" smtClean="0"/>
              <a:t>feedback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judge.softuni.bg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Practical </a:t>
            </a:r>
            <a:r>
              <a:rPr lang="en-US" dirty="0" smtClean="0"/>
              <a:t>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1910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southbaysports.com/images/icon-stand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98" y="1981200"/>
            <a:ext cx="2169228" cy="165546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Submissions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feedback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677917"/>
            <a:ext cx="2590800" cy="17228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istnetwork.org/wp-content/uploads/2013/01/Peer-to-pe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286000"/>
            <a:ext cx="2129412" cy="21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6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51" y="498144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9358" y="465445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36895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74264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512" y="1385248"/>
            <a:ext cx="2510500" cy="1535696"/>
          </a:xfrm>
          <a:prstGeom prst="rect">
            <a:avLst/>
          </a:prstGeom>
        </p:spPr>
      </p:pic>
      <p:pic>
        <p:nvPicPr>
          <p:cNvPr id="4" name="Picture 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36" y="3477314"/>
            <a:ext cx="1946252" cy="277108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289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Algorithms course 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 and labs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28636" y="1918834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softuni.bg/trainings/1194/Algorithms-September-2015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3200400"/>
            <a:ext cx="18898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28636" y="5627710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/>
              <a:t>Algorithms </a:t>
            </a:r>
            <a:r>
              <a:rPr lang="en-US" sz="3800" dirty="0" smtClean="0"/>
              <a:t>– Additional Resources</a:t>
            </a:r>
            <a:endParaRPr lang="en-US" sz="3800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143000"/>
            <a:ext cx="1865363" cy="26559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266" name="Picture 2" descr="http://upload.wikimedia.org/wikipedia/en/4/41/Clrs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91000"/>
            <a:ext cx="1865363" cy="21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94012" y="1143001"/>
            <a:ext cx="9025023" cy="2655916"/>
          </a:xfrm>
        </p:spPr>
        <p:txBody>
          <a:bodyPr anchor="ctr" anchorCtr="0">
            <a:noAutofit/>
          </a:bodyPr>
          <a:lstStyle/>
          <a:p>
            <a:r>
              <a:rPr lang="en-US" sz="2800" dirty="0" smtClean="0"/>
              <a:t>Nakov P., </a:t>
            </a:r>
            <a:r>
              <a:rPr lang="en-US" sz="2800" noProof="1" smtClean="0"/>
              <a:t>Dobrikov</a:t>
            </a:r>
            <a:r>
              <a:rPr lang="en-US" sz="2800" dirty="0" smtClean="0"/>
              <a:t> P., "Programming = ++ Algorithms;",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Edition, </a:t>
            </a:r>
            <a:r>
              <a:rPr lang="en-US" sz="2800" dirty="0"/>
              <a:t>ISBN: </a:t>
            </a:r>
            <a:r>
              <a:rPr lang="en-US" sz="2800" dirty="0" smtClean="0"/>
              <a:t>954-8905-06-X, Faber Publishing (2015)</a:t>
            </a:r>
          </a:p>
          <a:p>
            <a:r>
              <a:rPr lang="en-US" sz="2800" dirty="0" smtClean="0"/>
              <a:t>Download a free copy from: </a:t>
            </a:r>
            <a:r>
              <a:rPr lang="en-US" sz="2800" dirty="0" smtClean="0">
                <a:hlinkClick r:id="rId2"/>
              </a:rPr>
              <a:t>www.programirane.org</a:t>
            </a:r>
            <a:endParaRPr lang="en-US" sz="2800" dirty="0" smtClean="0"/>
          </a:p>
          <a:p>
            <a:r>
              <a:rPr lang="en-US" sz="2800" dirty="0" smtClean="0"/>
              <a:t>No English version (Bulgarian only)</a:t>
            </a:r>
            <a:endParaRPr lang="en-US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615" y="4191000"/>
            <a:ext cx="9025023" cy="210963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 smtClean="0"/>
              <a:t>Cormen T., Leiserson C., Rivest R., Stein C., </a:t>
            </a:r>
            <a:r>
              <a:rPr lang="en-US" sz="3000" dirty="0" smtClean="0"/>
              <a:t>"</a:t>
            </a:r>
            <a:r>
              <a:rPr lang="en-US" sz="3000" dirty="0"/>
              <a:t>Introduction to </a:t>
            </a:r>
            <a:r>
              <a:rPr lang="en-US" sz="3000" dirty="0" smtClean="0"/>
              <a:t>Algorithms</a:t>
            </a:r>
            <a:r>
              <a:rPr lang="en-US" sz="3000" dirty="0"/>
              <a:t>", </a:t>
            </a:r>
            <a:r>
              <a:rPr lang="en-US" sz="3000" dirty="0" smtClean="0"/>
              <a:t>3</a:t>
            </a:r>
            <a:r>
              <a:rPr lang="en-US" sz="3000" baseline="30000" dirty="0" smtClean="0"/>
              <a:t>rd</a:t>
            </a:r>
            <a:r>
              <a:rPr lang="en-US" sz="3000" dirty="0" smtClean="0"/>
              <a:t> Edition, </a:t>
            </a:r>
            <a:r>
              <a:rPr lang="en-US" sz="3000" dirty="0"/>
              <a:t>ISBN  </a:t>
            </a:r>
            <a:r>
              <a:rPr lang="en-US" sz="3000" dirty="0" smtClean="0"/>
              <a:t>978-0262033848, MIT Press (2009)</a:t>
            </a:r>
          </a:p>
          <a:p>
            <a:r>
              <a:rPr lang="en-US" sz="3000" dirty="0" smtClean="0"/>
              <a:t>Find the book in Internet</a:t>
            </a:r>
            <a:r>
              <a:rPr lang="en-US" sz="3000" dirty="0"/>
              <a:t>: </a:t>
            </a:r>
            <a:r>
              <a:rPr lang="en-US" sz="3000" dirty="0">
                <a:hlinkClick r:id="rId5"/>
              </a:rPr>
              <a:t>https://</a:t>
            </a:r>
            <a:r>
              <a:rPr lang="en-US" sz="3000" dirty="0" smtClean="0">
                <a:hlinkClick r:id="rId5"/>
              </a:rPr>
              <a:t>goo.gl/ElgQD3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5793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Sponsor</a:t>
            </a:r>
            <a:endParaRPr lang="en-US" dirty="0"/>
          </a:p>
        </p:txBody>
      </p:sp>
      <p:pic>
        <p:nvPicPr>
          <p:cNvPr id="11268" name="Picture 4" descr="http://snertill.is/wp-content/uploads/2014/02/11-Chaos-Group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7428" y="1520346"/>
            <a:ext cx="10700984" cy="1928212"/>
          </a:xfrm>
          <a:prstGeom prst="roundRect">
            <a:avLst>
              <a:gd name="adj" fmla="val 1527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images.studica.com/images/product/Chaos-Group-For-Schools/V-Ray_v-logo_color_60_9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00" y="4038601"/>
            <a:ext cx="2076040" cy="2190750"/>
          </a:xfrm>
          <a:prstGeom prst="roundRect">
            <a:avLst>
              <a:gd name="adj" fmla="val 6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74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resources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 smtClean="0"/>
              <a:t>Discussion forum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hlinkClick r:id="rId3"/>
              </a:rPr>
              <a:t>Visual Studio Community 2015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Or other C# development environment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4"/>
              </a:rPr>
              <a:t>SharpDevelop</a:t>
            </a:r>
            <a:r>
              <a:rPr lang="en-US" dirty="0" smtClean="0"/>
              <a:t> – lightweight IDE for C#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linkClick r:id="rId5"/>
              </a:rPr>
              <a:t>Xamarin </a:t>
            </a:r>
            <a:r>
              <a:rPr lang="en-US" dirty="0" smtClean="0">
                <a:hlinkClick r:id="rId5"/>
              </a:rPr>
              <a:t>Studio </a:t>
            </a:r>
            <a:r>
              <a:rPr lang="en-US" dirty="0" smtClean="0"/>
              <a:t>– powerful IDE for C# / .NET for Linux, Mac OS X, Windows and others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hlinkClick r:id="rId6"/>
              </a:rPr>
              <a:t>Eclipse</a:t>
            </a:r>
            <a:r>
              <a:rPr lang="en-US" dirty="0" smtClean="0"/>
              <a:t> / </a:t>
            </a:r>
            <a:r>
              <a:rPr lang="en-US" dirty="0" smtClean="0">
                <a:hlinkClick r:id="rId7"/>
              </a:rPr>
              <a:t>IntelliJ IDEA</a:t>
            </a:r>
            <a:r>
              <a:rPr lang="en-US" dirty="0" smtClean="0"/>
              <a:t> (for Java)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hlinkClick r:id="rId8"/>
              </a:rPr>
              <a:t>Code::Blocks </a:t>
            </a:r>
            <a:r>
              <a:rPr lang="en-US" dirty="0" smtClean="0"/>
              <a:t>(for C++)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– Course Overview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</a:t>
            </a:r>
            <a:r>
              <a:rPr lang="en-US" dirty="0" smtClean="0">
                <a:hlinkClick r:id="rId17"/>
              </a:rPr>
              <a:t>softuni.bg/trainings/1194/Algorithms-September-2015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6451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2212" y="3284548"/>
            <a:ext cx="3029928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8751" y="3284548"/>
            <a:ext cx="4591551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7550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26294" y="1608851"/>
            <a:ext cx="4621386" cy="99676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1282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68992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38459">
            <a:off x="760412" y="1790926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1702">
            <a:off x="8324235" y="1921011"/>
            <a:ext cx="3006920" cy="16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Data Structures, Algorithms and Complexity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Linear Data Structures – Lists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Linear Data Structures – Stacks and Queues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Trees and Tree-Like Structures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Tree Traversal Algorithms – BFS and DFS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Dictionaries and Hash Tables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I: Data Structures – Course Program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5820" y="4419600"/>
            <a:ext cx="3137806" cy="191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791">
            <a:off x="9072581" y="2720554"/>
            <a:ext cx="2383085" cy="1496271"/>
          </a:xfrm>
          <a:prstGeom prst="rect">
            <a:avLst/>
          </a:prstGeom>
        </p:spPr>
      </p:pic>
      <p:pic>
        <p:nvPicPr>
          <p:cNvPr id="1026" name="Picture 2" descr="http://www.nexcius.net/wp-content/uploads/2013/05/success_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83" y="1248867"/>
            <a:ext cx="1162237" cy="11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 smtClean="0"/>
              <a:t>Advanced </a:t>
            </a:r>
            <a:r>
              <a:rPr lang="en-US" dirty="0"/>
              <a:t>Data Structures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Advanced Tree Structures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Data Structure Efficiency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Exam 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Practical Exam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I: Data </a:t>
            </a:r>
            <a:r>
              <a:rPr lang="en-US" dirty="0" smtClean="0"/>
              <a:t>Structures – Course Program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3828">
            <a:off x="6462905" y="1402530"/>
            <a:ext cx="4021571" cy="2033624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5556368" y="3635134"/>
            <a:ext cx="7229495" cy="232391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8" name="Picture 2" descr="http://www.nexcius.net/wp-content/uploads/2013/05/success_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279" y="1713036"/>
            <a:ext cx="1162237" cy="11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09132" y="5181600"/>
            <a:ext cx="4875680" cy="1140761"/>
            <a:chOff x="609132" y="5105400"/>
            <a:chExt cx="5104280" cy="1216961"/>
          </a:xfrm>
        </p:grpSpPr>
        <p:pic>
          <p:nvPicPr>
            <p:cNvPr id="3074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32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452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363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99" y="5105400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310" y="5105400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221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903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Recursion </a:t>
            </a:r>
            <a:r>
              <a:rPr lang="en-US" dirty="0"/>
              <a:t>and Recursive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Combinatorial </a:t>
            </a:r>
            <a:r>
              <a:rPr lang="en-US" dirty="0"/>
              <a:t>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Sorting </a:t>
            </a:r>
            <a:r>
              <a:rPr lang="en-US" dirty="0"/>
              <a:t>and Searching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Dynamic </a:t>
            </a:r>
            <a:r>
              <a:rPr lang="en-US" dirty="0"/>
              <a:t>Programming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Graphs </a:t>
            </a:r>
            <a:r>
              <a:rPr lang="en-US" dirty="0"/>
              <a:t>and Graph </a:t>
            </a:r>
            <a:r>
              <a:rPr lang="en-US" dirty="0" smtClean="0"/>
              <a:t>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Advanced Graph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Greedy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Parallel Processing and </a:t>
            </a: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Algorithms – </a:t>
            </a:r>
            <a:r>
              <a:rPr lang="en-US" dirty="0"/>
              <a:t>Course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6037">
            <a:off x="8342274" y="1391829"/>
            <a:ext cx="2404696" cy="1828951"/>
          </a:xfrm>
          <a:prstGeom prst="roundRect">
            <a:avLst>
              <a:gd name="adj" fmla="val 4893"/>
            </a:avLst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567" t="4876" b="11446"/>
          <a:stretch/>
        </p:blipFill>
        <p:spPr>
          <a:xfrm rot="21212910">
            <a:off x="8275471" y="3817847"/>
            <a:ext cx="2985853" cy="2369372"/>
          </a:xfrm>
          <a:prstGeom prst="roundRect">
            <a:avLst>
              <a:gd name="adj" fmla="val 2561"/>
            </a:avLst>
          </a:prstGeom>
          <a:noFill/>
          <a:ln w="6350">
            <a:solidFill>
              <a:schemeClr val="accent5">
                <a:lumMod val="60000"/>
                <a:lumOff val="40000"/>
                <a:alpha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82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2625" indent="-682625">
              <a:buFont typeface="+mj-lt"/>
              <a:buAutoNum type="arabicPeriod" startAt="9"/>
            </a:pPr>
            <a:r>
              <a:rPr lang="en-US" dirty="0" smtClean="0"/>
              <a:t>Problem Solving Methodology</a:t>
            </a:r>
          </a:p>
          <a:p>
            <a:pPr marL="682625" indent="-682625">
              <a:buFont typeface="+mj-lt"/>
              <a:buAutoNum type="arabicPeriod" startAt="9"/>
            </a:pPr>
            <a:r>
              <a:rPr lang="en-US" dirty="0" smtClean="0"/>
              <a:t>Exam Preparation</a:t>
            </a:r>
          </a:p>
          <a:p>
            <a:pPr marL="682625" indent="-682625">
              <a:buFont typeface="+mj-lt"/>
              <a:buAutoNum type="arabicPeriod" startAt="9"/>
            </a:pPr>
            <a:r>
              <a:rPr lang="en-US" dirty="0" smtClean="0"/>
              <a:t>Practical Exam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Algorithms – </a:t>
            </a:r>
            <a:r>
              <a:rPr lang="en-US" dirty="0"/>
              <a:t>Course </a:t>
            </a:r>
            <a:r>
              <a:rPr lang="en-US" dirty="0" smtClean="0"/>
              <a:t>Program (2)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12" y="3581399"/>
            <a:ext cx="2677289" cy="2508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77787">
            <a:off x="6595558" y="1369868"/>
            <a:ext cx="2382429" cy="2372664"/>
          </a:xfrm>
          <a:prstGeom prst="rect">
            <a:avLst/>
          </a:prstGeom>
        </p:spPr>
      </p:pic>
      <p:pic>
        <p:nvPicPr>
          <p:cNvPr id="2052" name="Picture 4" descr="http://lumity.com/wp-content/uploads/2015/05/data-science-algorithm-icon-275x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89" y="3406986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ezeylab.cb.bscb.cornell.edu/images/mezey/vBay2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900" y="3672718"/>
            <a:ext cx="2924334" cy="2537638"/>
          </a:xfrm>
          <a:prstGeom prst="roundRect">
            <a:avLst>
              <a:gd name="adj" fmla="val 2561"/>
            </a:avLst>
          </a:prstGeom>
          <a:noFill/>
          <a:ln w="6350">
            <a:solidFill>
              <a:schemeClr val="accent5">
                <a:lumMod val="60000"/>
                <a:lumOff val="40000"/>
                <a:alpha val="25000"/>
              </a:schemeClr>
            </a:solidFill>
          </a:ln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utopatcher.org/img/labview_256%20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3948">
            <a:off x="9379173" y="1413282"/>
            <a:ext cx="1951621" cy="19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17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455096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104" y="1295400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7556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1195</Words>
  <Application>Microsoft Office PowerPoint</Application>
  <PresentationFormat>Custom</PresentationFormat>
  <Paragraphs>249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Algorithms Course</vt:lpstr>
      <vt:lpstr>Table of Contents</vt:lpstr>
      <vt:lpstr>Course Sponsor</vt:lpstr>
      <vt:lpstr>Algorithms</vt:lpstr>
      <vt:lpstr>Part I: Data Structures – Course Program</vt:lpstr>
      <vt:lpstr>Part I: Data Structures – Course Program (2)</vt:lpstr>
      <vt:lpstr>Part II: Algorithms – Course Program</vt:lpstr>
      <vt:lpstr>Part II: Algorithms – Course Program (2)</vt:lpstr>
      <vt:lpstr>The Trainers Team</vt:lpstr>
      <vt:lpstr>Trainers Team</vt:lpstr>
      <vt:lpstr>Trainers Team (2)</vt:lpstr>
      <vt:lpstr>Trainers Team (3)</vt:lpstr>
      <vt:lpstr>Trainers Team (4)</vt:lpstr>
      <vt:lpstr>Trainers Team (5)</vt:lpstr>
      <vt:lpstr>Trainers Team (6)</vt:lpstr>
      <vt:lpstr>Trainers Team (7)</vt:lpstr>
      <vt:lpstr>Algorithms: More Details </vt:lpstr>
      <vt:lpstr>Course Duration</vt:lpstr>
      <vt:lpstr>Programming Languages</vt:lpstr>
      <vt:lpstr>Why English?</vt:lpstr>
      <vt:lpstr>Algorithms</vt:lpstr>
      <vt:lpstr>Scoring System for the “Algorithms“ Course</vt:lpstr>
      <vt:lpstr>Practical Exam</vt:lpstr>
      <vt:lpstr>Homework Assignments</vt:lpstr>
      <vt:lpstr>Homework Peer Reviews</vt:lpstr>
      <vt:lpstr>Resources</vt:lpstr>
      <vt:lpstr>Course Web Site &amp; Forums</vt:lpstr>
      <vt:lpstr>Slides and Videos</vt:lpstr>
      <vt:lpstr>Algorithms – Additional Resources</vt:lpstr>
      <vt:lpstr>Software University Learning System (SULS)</vt:lpstr>
      <vt:lpstr>Recommended Software</vt:lpstr>
      <vt:lpstr>Algorithms – Course Overview</vt:lpstr>
      <vt:lpstr>SoftUni Diamond Partners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Algortihms - Course Introduction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2015-11-03T11:38:25Z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